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5" r:id="rId5"/>
    <p:sldId id="269" r:id="rId6"/>
    <p:sldId id="265" r:id="rId7"/>
    <p:sldId id="270" r:id="rId8"/>
    <p:sldId id="271" r:id="rId9"/>
    <p:sldId id="272" r:id="rId10"/>
    <p:sldId id="259" r:id="rId11"/>
    <p:sldId id="260" r:id="rId12"/>
    <p:sldId id="261" r:id="rId13"/>
    <p:sldId id="262" r:id="rId14"/>
    <p:sldId id="263" r:id="rId15"/>
    <p:sldId id="264" r:id="rId16"/>
    <p:sldId id="267" r:id="rId17"/>
    <p:sldId id="273" r:id="rId18"/>
    <p:sldId id="274" r:id="rId19"/>
    <p:sldId id="268" r:id="rId20"/>
    <p:sldId id="26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27E1B-E504-43A1-8C82-C0FC8BB7F3D0}" type="datetimeFigureOut">
              <a:rPr lang="en-US" smtClean="0"/>
              <a:t>1/31/2010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CD2B1-B90B-4368-AE41-0F183A0CB9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27E1B-E504-43A1-8C82-C0FC8BB7F3D0}" type="datetimeFigureOut">
              <a:rPr lang="en-US" smtClean="0"/>
              <a:t>1/31/2010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CD2B1-B90B-4368-AE41-0F183A0CB9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27E1B-E504-43A1-8C82-C0FC8BB7F3D0}" type="datetimeFigureOut">
              <a:rPr lang="en-US" smtClean="0"/>
              <a:t>1/31/2010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CD2B1-B90B-4368-AE41-0F183A0CB9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27E1B-E504-43A1-8C82-C0FC8BB7F3D0}" type="datetimeFigureOut">
              <a:rPr lang="en-US" smtClean="0"/>
              <a:t>1/31/2010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CD2B1-B90B-4368-AE41-0F183A0CB9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27E1B-E504-43A1-8C82-C0FC8BB7F3D0}" type="datetimeFigureOut">
              <a:rPr lang="en-US" smtClean="0"/>
              <a:t>1/31/2010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CD2B1-B90B-4368-AE41-0F183A0CB9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27E1B-E504-43A1-8C82-C0FC8BB7F3D0}" type="datetimeFigureOut">
              <a:rPr lang="en-US" smtClean="0"/>
              <a:t>1/31/2010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CD2B1-B90B-4368-AE41-0F183A0CB9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27E1B-E504-43A1-8C82-C0FC8BB7F3D0}" type="datetimeFigureOut">
              <a:rPr lang="en-US" smtClean="0"/>
              <a:t>1/31/2010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CD2B1-B90B-4368-AE41-0F183A0CB9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27E1B-E504-43A1-8C82-C0FC8BB7F3D0}" type="datetimeFigureOut">
              <a:rPr lang="en-US" smtClean="0"/>
              <a:t>1/31/2010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CD2B1-B90B-4368-AE41-0F183A0CB9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27E1B-E504-43A1-8C82-C0FC8BB7F3D0}" type="datetimeFigureOut">
              <a:rPr lang="en-US" smtClean="0"/>
              <a:t>1/31/2010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CD2B1-B90B-4368-AE41-0F183A0CB9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27E1B-E504-43A1-8C82-C0FC8BB7F3D0}" type="datetimeFigureOut">
              <a:rPr lang="en-US" smtClean="0"/>
              <a:t>1/31/2010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CD2B1-B90B-4368-AE41-0F183A0CB9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27E1B-E504-43A1-8C82-C0FC8BB7F3D0}" type="datetimeFigureOut">
              <a:rPr lang="en-US" smtClean="0"/>
              <a:t>1/31/2010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CD2B1-B90B-4368-AE41-0F183A0CB9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27E1B-E504-43A1-8C82-C0FC8BB7F3D0}" type="datetimeFigureOut">
              <a:rPr lang="en-US" smtClean="0"/>
              <a:t>1/31/2010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CD2B1-B90B-4368-AE41-0F183A0CB9E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Causes of the Great Depression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Banks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Banks take in money when you or other customers make deposits into your savings account</a:t>
            </a:r>
          </a:p>
          <a:p>
            <a:r>
              <a:rPr lang="en-US" dirty="0" smtClean="0"/>
              <a:t>Banks then use the money you’ve deposited (put in) into a savings account in order to give loans to other people</a:t>
            </a:r>
          </a:p>
          <a:p>
            <a:r>
              <a:rPr lang="en-US" dirty="0" smtClean="0"/>
              <a:t>Loans are re-paid, and you can still get your money out of savings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Bank Reserves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Definition:  When banks take in deposits that they </a:t>
            </a:r>
            <a:r>
              <a:rPr lang="en-US" sz="4800" u="sng" dirty="0" smtClean="0"/>
              <a:t>don’t</a:t>
            </a:r>
            <a:r>
              <a:rPr lang="en-US" sz="4800" dirty="0" smtClean="0"/>
              <a:t> then loan out.  This means your money stays in the bank.  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U.S. Reserve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Fractional Reserve</a:t>
            </a:r>
            <a:r>
              <a:rPr lang="en-US" dirty="0" smtClean="0"/>
              <a:t> banking system: this means that banks take in money and lend it out.  There isn’t even enough money –</a:t>
            </a:r>
            <a:r>
              <a:rPr lang="en-US" i="1" dirty="0" smtClean="0"/>
              <a:t>in cash</a:t>
            </a:r>
            <a:r>
              <a:rPr lang="en-US" dirty="0" smtClean="0"/>
              <a:t>—in the bank for everyone to take all their money out—the bank’s already lent it out to other people in the form of loans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Loans are when you borrow money from the bank.  The banks lends you the money, which they got from people who deposited their savings.  </a:t>
            </a:r>
          </a:p>
          <a:p>
            <a:r>
              <a:rPr lang="en-US" sz="3600" dirty="0" smtClean="0"/>
              <a:t>People usually spend loan money right away, on things like homes, cars, or college payments.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Withdrawals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Because only a small fraction of the bank’s customers’ deposits are kept on reserve (in the actual bank) not everyone can get their money out in cash in one day.  </a:t>
            </a:r>
          </a:p>
          <a:p>
            <a:endParaRPr lang="en-US" dirty="0"/>
          </a:p>
          <a:p>
            <a:r>
              <a:rPr lang="en-US" dirty="0" smtClean="0"/>
              <a:t>This usually isn’t a problem, but WAS during the Great Depression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Bank Failure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occurred during the Great Depression, when banks could not meet the demands of people who wanted all their money back in cash</a:t>
            </a:r>
          </a:p>
          <a:p>
            <a:r>
              <a:rPr lang="en-US" dirty="0" smtClean="0"/>
              <a:t>Remember, banks had given out that money in the form of LOANS, which take time to pay 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Bank Run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situation where all the depositors (bank customers) go to the bank in order to get their money back at the same time. </a:t>
            </a:r>
          </a:p>
          <a:p>
            <a:endParaRPr lang="en-US" dirty="0"/>
          </a:p>
          <a:p>
            <a:r>
              <a:rPr lang="en-US" dirty="0" smtClean="0"/>
              <a:t>The bank does not have enough cash due to having lent it out in loans to give everyone their money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Bank Runs 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95400"/>
            <a:ext cx="6498472" cy="5025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Bank Run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066800"/>
            <a:ext cx="6858000" cy="560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Bank Panic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Bank runs can lead to bank panic in which people no longer trust the banks or lose confidence in them</a:t>
            </a:r>
          </a:p>
          <a:p>
            <a:r>
              <a:rPr lang="en-US" dirty="0" smtClean="0"/>
              <a:t>When this happens, banks are harmed because people will no longer give them their money in savings</a:t>
            </a:r>
          </a:p>
          <a:p>
            <a:r>
              <a:rPr lang="en-US" dirty="0" smtClean="0"/>
              <a:t>As people remove their money from banks, the money supply (amount of money being used) shrinks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Why do you think the economy is a in a recession (slow down in the economy, loss of jobs) right now?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Autofit/>
          </a:bodyPr>
          <a:lstStyle/>
          <a:p>
            <a:pPr marL="514350" lvl="0" indent="-514350">
              <a:buAutoNum type="arabicPeriod"/>
            </a:pPr>
            <a:r>
              <a:rPr lang="en-US" sz="2800" dirty="0" smtClean="0"/>
              <a:t>What were the causes of the Great Depression?</a:t>
            </a:r>
          </a:p>
          <a:p>
            <a:pPr marL="514350" lvl="0" indent="-514350">
              <a:buAutoNum type="arabicPeriod"/>
            </a:pPr>
            <a:endParaRPr lang="en-US" sz="2800" dirty="0" smtClean="0"/>
          </a:p>
          <a:p>
            <a:pPr lvl="0">
              <a:buNone/>
            </a:pPr>
            <a:r>
              <a:rPr lang="en-US" sz="2800" dirty="0"/>
              <a:t>2</a:t>
            </a:r>
            <a:r>
              <a:rPr lang="en-US" sz="2800" dirty="0" smtClean="0"/>
              <a:t>. What </a:t>
            </a:r>
            <a:r>
              <a:rPr lang="en-US" sz="2800" dirty="0"/>
              <a:t>is a bank failure</a:t>
            </a:r>
            <a:r>
              <a:rPr lang="en-US" sz="2800" dirty="0" smtClean="0"/>
              <a:t>?</a:t>
            </a:r>
          </a:p>
          <a:p>
            <a:pPr lvl="0"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 smtClean="0"/>
              <a:t>3. What </a:t>
            </a:r>
            <a:r>
              <a:rPr lang="en-US" sz="2800" dirty="0"/>
              <a:t>is a bank run</a:t>
            </a:r>
            <a:r>
              <a:rPr lang="en-US" sz="2800" dirty="0" smtClean="0"/>
              <a:t>?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4. What </a:t>
            </a:r>
            <a:r>
              <a:rPr lang="en-US" sz="2800" dirty="0"/>
              <a:t>is a bank </a:t>
            </a:r>
            <a:r>
              <a:rPr lang="en-US" sz="2800" dirty="0" smtClean="0"/>
              <a:t>panic?</a:t>
            </a:r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 smtClean="0"/>
              <a:t>5. How </a:t>
            </a:r>
            <a:r>
              <a:rPr lang="en-US" sz="2800" dirty="0"/>
              <a:t>did bank panics contribute to the collapse of the nation’s banking system?</a:t>
            </a:r>
          </a:p>
          <a:p>
            <a:pPr>
              <a:buNone/>
            </a:pPr>
            <a:r>
              <a:rPr lang="en-US" sz="2800" dirty="0"/>
              <a:t> </a:t>
            </a:r>
          </a:p>
          <a:p>
            <a:pPr>
              <a:buNone/>
            </a:pPr>
            <a:r>
              <a:rPr lang="en-US" sz="2800" dirty="0"/>
              <a:t> </a:t>
            </a:r>
          </a:p>
          <a:p>
            <a:pPr>
              <a:buNone/>
            </a:pPr>
            <a:r>
              <a:rPr lang="en-US" sz="2800" dirty="0"/>
              <a:t> 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life like in the 1920s?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Lots of spending that people couldn’t afford.</a:t>
            </a:r>
          </a:p>
          <a:p>
            <a:r>
              <a:rPr lang="en-US" sz="3600" dirty="0" smtClean="0"/>
              <a:t>Rise of credit cards</a:t>
            </a:r>
          </a:p>
          <a:p>
            <a:endParaRPr lang="en-US" sz="3600" dirty="0"/>
          </a:p>
          <a:p>
            <a:r>
              <a:rPr lang="en-US" sz="3600" dirty="0" smtClean="0"/>
              <a:t>New technologies </a:t>
            </a:r>
          </a:p>
          <a:p>
            <a:endParaRPr lang="en-US" sz="3600" dirty="0" smtClean="0"/>
          </a:p>
          <a:p>
            <a:r>
              <a:rPr lang="en-US" sz="3600" dirty="0" smtClean="0"/>
              <a:t>Consumerism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Stock Market?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Stock Market is where you buy and sell stocks (which are parts of a company).</a:t>
            </a:r>
          </a:p>
          <a:p>
            <a:r>
              <a:rPr lang="en-US" dirty="0" smtClean="0"/>
              <a:t>An individual stock is a share.</a:t>
            </a:r>
          </a:p>
          <a:p>
            <a:r>
              <a:rPr lang="en-US" dirty="0" smtClean="0"/>
              <a:t>You buy the share at a certain price and then hope that the price goes up so that you can sell it for a profit.</a:t>
            </a:r>
          </a:p>
          <a:p>
            <a:r>
              <a:rPr lang="en-US" dirty="0" smtClean="0"/>
              <a:t>Stocks go up because a company is thought to be Profitable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 Market Crash of 1929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the days leading up to "Black Thursday”, the market was severely unstable.</a:t>
            </a:r>
          </a:p>
          <a:p>
            <a:r>
              <a:rPr lang="en-US" dirty="0" smtClean="0"/>
              <a:t>There were periods of high selling split up by rising prices and recovery </a:t>
            </a:r>
            <a:endParaRPr lang="en-US" baseline="30000" dirty="0"/>
          </a:p>
          <a:p>
            <a:r>
              <a:rPr lang="en-US" dirty="0" smtClean="0"/>
              <a:t>On Black Thursday the Stock Market dropped 13%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Causes of the Great Depression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Unequal </a:t>
            </a:r>
            <a:r>
              <a:rPr lang="en-US" dirty="0"/>
              <a:t>distribution of </a:t>
            </a:r>
            <a:r>
              <a:rPr lang="en-US" dirty="0" smtClean="0"/>
              <a:t>income- some people have a lot of money while others have none</a:t>
            </a:r>
          </a:p>
          <a:p>
            <a:r>
              <a:rPr lang="en-US" dirty="0" smtClean="0"/>
              <a:t>Buying </a:t>
            </a:r>
            <a:r>
              <a:rPr lang="en-US" dirty="0"/>
              <a:t>on </a:t>
            </a:r>
            <a:r>
              <a:rPr lang="en-US" dirty="0" smtClean="0"/>
              <a:t>credit-using credit cards and then not being able to pay it back</a:t>
            </a:r>
          </a:p>
          <a:p>
            <a:r>
              <a:rPr lang="en-US" dirty="0" smtClean="0"/>
              <a:t>Buying </a:t>
            </a:r>
            <a:r>
              <a:rPr lang="en-US" dirty="0"/>
              <a:t>stocks on </a:t>
            </a:r>
            <a:r>
              <a:rPr lang="en-US" dirty="0" smtClean="0"/>
              <a:t>margin-borrowing money to buy stocks and hoping they rise</a:t>
            </a:r>
          </a:p>
          <a:p>
            <a:r>
              <a:rPr lang="en-US" dirty="0"/>
              <a:t>I</a:t>
            </a:r>
            <a:r>
              <a:rPr lang="en-US" dirty="0" smtClean="0"/>
              <a:t>nflated </a:t>
            </a:r>
            <a:r>
              <a:rPr lang="en-US" dirty="0"/>
              <a:t>real estate </a:t>
            </a:r>
            <a:r>
              <a:rPr lang="en-US" dirty="0" smtClean="0"/>
              <a:t>prices-houses are selling for more than they are worth</a:t>
            </a:r>
          </a:p>
          <a:p>
            <a:r>
              <a:rPr lang="en-US" dirty="0" smtClean="0"/>
              <a:t>Overproduction </a:t>
            </a:r>
            <a:r>
              <a:rPr lang="en-US" dirty="0"/>
              <a:t>in </a:t>
            </a:r>
            <a:r>
              <a:rPr lang="en-US" dirty="0" smtClean="0"/>
              <a:t>industry </a:t>
            </a:r>
            <a:r>
              <a:rPr lang="en-US" dirty="0"/>
              <a:t>and </a:t>
            </a:r>
            <a:r>
              <a:rPr lang="en-US" dirty="0" smtClean="0"/>
              <a:t>agriculture- we made and grew more than we could sell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Crowd on Wall Street Right after the Crash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113249"/>
            <a:ext cx="3962399" cy="5509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Floor of the Stock Exchange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371600"/>
            <a:ext cx="65055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People after the Crash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90600"/>
            <a:ext cx="7543800" cy="560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1583</TotalTime>
  <Words>689</Words>
  <Application>Microsoft Office PowerPoint</Application>
  <PresentationFormat>On-screen Show (4:3)</PresentationFormat>
  <Paragraphs>69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Causes of the Great Depression</vt:lpstr>
      <vt:lpstr>Warm-up</vt:lpstr>
      <vt:lpstr>What was life like in the 1920s?</vt:lpstr>
      <vt:lpstr>What is the Stock Market?</vt:lpstr>
      <vt:lpstr>Stock Market Crash of 1929</vt:lpstr>
      <vt:lpstr>Causes of the Great Depression</vt:lpstr>
      <vt:lpstr>Crowd on Wall Street Right after the Crash</vt:lpstr>
      <vt:lpstr>Floor of the Stock Exchange</vt:lpstr>
      <vt:lpstr>People after the Crash </vt:lpstr>
      <vt:lpstr>How Banks Work</vt:lpstr>
      <vt:lpstr>Bank Reserves</vt:lpstr>
      <vt:lpstr>U.S. Reserve System</vt:lpstr>
      <vt:lpstr>Loans</vt:lpstr>
      <vt:lpstr>Withdrawals</vt:lpstr>
      <vt:lpstr>Bank Failure</vt:lpstr>
      <vt:lpstr>Bank Run</vt:lpstr>
      <vt:lpstr>Bank Runs </vt:lpstr>
      <vt:lpstr>Bank Run</vt:lpstr>
      <vt:lpstr>Bank Panic</vt:lpstr>
      <vt:lpstr>Exit Slip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Causes of the Great Depression</dc:title>
  <dc:creator>Sejal</dc:creator>
  <cp:lastModifiedBy>Sejal</cp:lastModifiedBy>
  <cp:revision>31</cp:revision>
  <dcterms:created xsi:type="dcterms:W3CDTF">2010-01-31T22:23:02Z</dcterms:created>
  <dcterms:modified xsi:type="dcterms:W3CDTF">2010-02-02T00:46:56Z</dcterms:modified>
</cp:coreProperties>
</file>